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5" r:id="rId5"/>
    <p:sldId id="259" r:id="rId6"/>
    <p:sldId id="272" r:id="rId7"/>
    <p:sldId id="273" r:id="rId8"/>
    <p:sldId id="270" r:id="rId9"/>
    <p:sldId id="267" r:id="rId10"/>
    <p:sldId id="269" r:id="rId11"/>
    <p:sldId id="260" r:id="rId12"/>
    <p:sldId id="262" r:id="rId13"/>
    <p:sldId id="263" r:id="rId14"/>
    <p:sldId id="264" r:id="rId15"/>
    <p:sldId id="271" r:id="rId16"/>
    <p:sldId id="274" r:id="rId17"/>
    <p:sldId id="268"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512"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pl-PL"/>
              <a:t>Kliknij, aby edytować styl</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5/17/2022</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pl-PL"/>
              <a:t>Kliknij, aby edytować styl</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pl-PL"/>
              <a:t>Kliknij, aby edytować styl</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55BA285-9698-1B45-8319-D90A8C63F150}" type="datetimeFigureOut">
              <a:rPr lang="en-US" dirty="0"/>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pl-PL"/>
              <a:t>Kliknij, aby edytować styl</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pl-PL"/>
              <a:t>Kliknij, aby edytować styl</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534695" y="2824269"/>
            <a:ext cx="4608576" cy="264445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454792" y="2821491"/>
            <a:ext cx="4608576" cy="2637371"/>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pl-PL"/>
              <a:t>Kliknij, aby edytować styl</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61CFCDFD-B4CF-A241-8D71-E814B10BEAF4}" type="datetimeFigureOut">
              <a:rPr lang="en-US" dirty="0"/>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5/17/2022</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pl-PL"/>
              <a:t>Kliknij, aby edytować styl</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5/17/2022</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agnieszka.gapinska@zhp.net.p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goo.gl/maps/4Qw1cWsKg9Ra8dxH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47A0484-6A6B-46E4-B9F8-96E36CC8F028}"/>
              </a:ext>
            </a:extLst>
          </p:cNvPr>
          <p:cNvSpPr>
            <a:spLocks noGrp="1"/>
          </p:cNvSpPr>
          <p:nvPr>
            <p:ph type="ctrTitle"/>
          </p:nvPr>
        </p:nvSpPr>
        <p:spPr>
          <a:xfrm>
            <a:off x="2333625" y="802298"/>
            <a:ext cx="9372600" cy="2541431"/>
          </a:xfrm>
        </p:spPr>
        <p:txBody>
          <a:bodyPr/>
          <a:lstStyle/>
          <a:p>
            <a:r>
              <a:rPr lang="pl-PL" dirty="0"/>
              <a:t>89 JGZ Wesołe Krasnale</a:t>
            </a:r>
            <a:endParaRPr lang="en-GB" dirty="0"/>
          </a:p>
        </p:txBody>
      </p:sp>
      <p:sp>
        <p:nvSpPr>
          <p:cNvPr id="3" name="Podtytuł 2">
            <a:extLst>
              <a:ext uri="{FF2B5EF4-FFF2-40B4-BE49-F238E27FC236}">
                <a16:creationId xmlns:a16="http://schemas.microsoft.com/office/drawing/2014/main" id="{13B06D60-FD61-48E4-BF93-FD5734008EEE}"/>
              </a:ext>
            </a:extLst>
          </p:cNvPr>
          <p:cNvSpPr>
            <a:spLocks noGrp="1"/>
          </p:cNvSpPr>
          <p:nvPr>
            <p:ph type="subTitle" idx="1"/>
          </p:nvPr>
        </p:nvSpPr>
        <p:spPr/>
        <p:txBody>
          <a:bodyPr/>
          <a:lstStyle/>
          <a:p>
            <a:r>
              <a:rPr lang="pl-PL" dirty="0"/>
              <a:t>Obóz zuchowy 2022</a:t>
            </a:r>
            <a:endParaRPr lang="en-GB" dirty="0"/>
          </a:p>
        </p:txBody>
      </p:sp>
    </p:spTree>
    <p:extLst>
      <p:ext uri="{BB962C8B-B14F-4D97-AF65-F5344CB8AC3E}">
        <p14:creationId xmlns:p14="http://schemas.microsoft.com/office/powerpoint/2010/main" val="279280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B98DE1-3408-46CA-AB2A-AD83FA9E0CBA}"/>
              </a:ext>
            </a:extLst>
          </p:cNvPr>
          <p:cNvSpPr>
            <a:spLocks noGrp="1"/>
          </p:cNvSpPr>
          <p:nvPr>
            <p:ph type="title"/>
          </p:nvPr>
        </p:nvSpPr>
        <p:spPr>
          <a:xfrm>
            <a:off x="1487071" y="585444"/>
            <a:ext cx="9520158" cy="1049235"/>
          </a:xfrm>
        </p:spPr>
        <p:txBody>
          <a:bodyPr/>
          <a:lstStyle/>
          <a:p>
            <a:r>
              <a:rPr lang="pl-PL" dirty="0"/>
              <a:t>Co będziemy robić?</a:t>
            </a:r>
            <a:endParaRPr lang="en-GB" dirty="0"/>
          </a:p>
        </p:txBody>
      </p:sp>
      <p:sp>
        <p:nvSpPr>
          <p:cNvPr id="3" name="Symbol zastępczy zawartości 2">
            <a:extLst>
              <a:ext uri="{FF2B5EF4-FFF2-40B4-BE49-F238E27FC236}">
                <a16:creationId xmlns:a16="http://schemas.microsoft.com/office/drawing/2014/main" id="{28134FC4-2E30-4051-A73B-2D8354B641A5}"/>
              </a:ext>
            </a:extLst>
          </p:cNvPr>
          <p:cNvSpPr>
            <a:spLocks noGrp="1"/>
          </p:cNvSpPr>
          <p:nvPr>
            <p:ph idx="1"/>
          </p:nvPr>
        </p:nvSpPr>
        <p:spPr>
          <a:xfrm>
            <a:off x="603587" y="1778965"/>
            <a:ext cx="11287125" cy="4160216"/>
          </a:xfrm>
        </p:spPr>
        <p:txBody>
          <a:bodyPr>
            <a:normAutofit/>
          </a:bodyPr>
          <a:lstStyle/>
          <a:p>
            <a:r>
              <a:rPr lang="pl-PL" sz="1700" dirty="0"/>
              <a:t>Świetnie się bawić! Przeżywać przygodę śpiąc pod namiotami ;)</a:t>
            </a:r>
          </a:p>
          <a:p>
            <a:r>
              <a:rPr lang="pl-PL" sz="1700" dirty="0"/>
              <a:t>Śpiewać, pląsać i siedzieć przy ognisku</a:t>
            </a:r>
          </a:p>
          <a:p>
            <a:r>
              <a:rPr lang="pl-PL" sz="1700" dirty="0"/>
              <a:t>Kąpać się w jeziorze</a:t>
            </a:r>
          </a:p>
          <a:p>
            <a:r>
              <a:rPr lang="pl-PL" sz="1700" dirty="0"/>
              <a:t>Spędzać czas aktywnie i na świeżym powietrzu</a:t>
            </a:r>
          </a:p>
          <a:p>
            <a:r>
              <a:rPr lang="pl-PL" sz="1700" dirty="0"/>
              <a:t>Mieć najróżniejsze zajęcia: plastyczne, sportowe, zabawowe, zespołowe, teatralne, muzyczne i wiele, wiele więcej!</a:t>
            </a:r>
          </a:p>
          <a:p>
            <a:r>
              <a:rPr lang="pl-PL" sz="1700" dirty="0"/>
              <a:t>Będziemy uczyć się nowych rzeczy, pracować nad samodzielnością, rozwijać się w każdym kierunku (poprzez sprawności i Gwiazdki zuchowe, system oceniania zachowania, system oceniania porządków w namiotach, zdrowe współzawodnictwo, przejmowanie przez dzieci drobnych obowiązków (np., pomoc w nakrywaniu i sprzątaniu ze stołu, pomaganie młodszym zuchom itp.))</a:t>
            </a:r>
          </a:p>
          <a:p>
            <a:r>
              <a:rPr lang="pl-PL" sz="1700" dirty="0"/>
              <a:t>Realizować zajęcia związane z naszą tematyką obozową </a:t>
            </a:r>
            <a:endParaRPr lang="en-GB" sz="1700" dirty="0"/>
          </a:p>
        </p:txBody>
      </p:sp>
    </p:spTree>
    <p:extLst>
      <p:ext uri="{BB962C8B-B14F-4D97-AF65-F5344CB8AC3E}">
        <p14:creationId xmlns:p14="http://schemas.microsoft.com/office/powerpoint/2010/main" val="4213752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355401A-6FB6-4688-94A3-E6E9864C5429}"/>
              </a:ext>
            </a:extLst>
          </p:cNvPr>
          <p:cNvSpPr>
            <a:spLocks noGrp="1"/>
          </p:cNvSpPr>
          <p:nvPr>
            <p:ph type="title"/>
          </p:nvPr>
        </p:nvSpPr>
        <p:spPr/>
        <p:txBody>
          <a:bodyPr/>
          <a:lstStyle/>
          <a:p>
            <a:r>
              <a:rPr lang="pl-PL" dirty="0"/>
              <a:t>Tematyka – NIESPODZIANKA!</a:t>
            </a:r>
            <a:endParaRPr lang="en-GB" dirty="0"/>
          </a:p>
        </p:txBody>
      </p:sp>
      <p:sp>
        <p:nvSpPr>
          <p:cNvPr id="3" name="Symbol zastępczy zawartości 2">
            <a:extLst>
              <a:ext uri="{FF2B5EF4-FFF2-40B4-BE49-F238E27FC236}">
                <a16:creationId xmlns:a16="http://schemas.microsoft.com/office/drawing/2014/main" id="{0A51CF10-A365-44D0-86BC-91CE879DFBE3}"/>
              </a:ext>
            </a:extLst>
          </p:cNvPr>
          <p:cNvSpPr>
            <a:spLocks noGrp="1"/>
          </p:cNvSpPr>
          <p:nvPr>
            <p:ph idx="1"/>
          </p:nvPr>
        </p:nvSpPr>
        <p:spPr>
          <a:xfrm>
            <a:off x="390525" y="2015732"/>
            <a:ext cx="11553825" cy="4259338"/>
          </a:xfrm>
        </p:spPr>
        <p:txBody>
          <a:bodyPr>
            <a:normAutofit/>
          </a:bodyPr>
          <a:lstStyle/>
          <a:p>
            <a:r>
              <a:rPr lang="pl-PL" dirty="0"/>
              <a:t>Nie chcemy za dużo zdradzać, ale będą to na pewno będzie super!</a:t>
            </a:r>
          </a:p>
          <a:p>
            <a:r>
              <a:rPr lang="pl-PL" dirty="0"/>
              <a:t>Potrzebne będą stroje obozowe – ale nie ma problemu, w tym roku są bardzo proste, mile widziane:</a:t>
            </a:r>
          </a:p>
          <a:p>
            <a:pPr lvl="1"/>
            <a:r>
              <a:rPr lang="pl-PL" sz="2000" dirty="0"/>
              <a:t>Koszule lub sukienki  w kwiaty (tzw. hawajskie wzory)</a:t>
            </a:r>
          </a:p>
          <a:p>
            <a:pPr lvl="1"/>
            <a:r>
              <a:rPr lang="pl-PL" sz="2000" dirty="0"/>
              <a:t>Kwiatowe wieńce do zawieszenia sobie na szyi (opcjonalnie, jeśli ktoś ma ochotę)</a:t>
            </a:r>
          </a:p>
          <a:p>
            <a:pPr lvl="1"/>
            <a:r>
              <a:rPr lang="pl-PL" sz="2000" dirty="0"/>
              <a:t>Kwiaty do wpięcia we włosy (również dla chętnych)</a:t>
            </a:r>
          </a:p>
        </p:txBody>
      </p:sp>
    </p:spTree>
    <p:extLst>
      <p:ext uri="{BB962C8B-B14F-4D97-AF65-F5344CB8AC3E}">
        <p14:creationId xmlns:p14="http://schemas.microsoft.com/office/powerpoint/2010/main" val="523224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A2C924B-7D3D-4A61-97A5-723E373AD794}"/>
              </a:ext>
            </a:extLst>
          </p:cNvPr>
          <p:cNvSpPr>
            <a:spLocks noGrp="1"/>
          </p:cNvSpPr>
          <p:nvPr>
            <p:ph type="title"/>
          </p:nvPr>
        </p:nvSpPr>
        <p:spPr>
          <a:xfrm>
            <a:off x="1534696" y="804519"/>
            <a:ext cx="9520158" cy="1049235"/>
          </a:xfrm>
        </p:spPr>
        <p:txBody>
          <a:bodyPr>
            <a:normAutofit/>
          </a:bodyPr>
          <a:lstStyle/>
          <a:p>
            <a:r>
              <a:rPr lang="pl-PL" dirty="0"/>
              <a:t>Strój obozowy – ciąg dalszy</a:t>
            </a:r>
            <a:endParaRPr lang="en-GB" dirty="0"/>
          </a:p>
        </p:txBody>
      </p:sp>
      <p:sp>
        <p:nvSpPr>
          <p:cNvPr id="3" name="Symbol zastępczy zawartości 2">
            <a:extLst>
              <a:ext uri="{FF2B5EF4-FFF2-40B4-BE49-F238E27FC236}">
                <a16:creationId xmlns:a16="http://schemas.microsoft.com/office/drawing/2014/main" id="{CC87EE9F-D201-4D7D-B3F2-C224381C7D6A}"/>
              </a:ext>
            </a:extLst>
          </p:cNvPr>
          <p:cNvSpPr>
            <a:spLocks noGrp="1"/>
          </p:cNvSpPr>
          <p:nvPr>
            <p:ph idx="1"/>
          </p:nvPr>
        </p:nvSpPr>
        <p:spPr>
          <a:xfrm>
            <a:off x="620486" y="2182137"/>
            <a:ext cx="5323114" cy="3284210"/>
          </a:xfrm>
        </p:spPr>
        <p:txBody>
          <a:bodyPr>
            <a:normAutofit/>
          </a:bodyPr>
          <a:lstStyle/>
          <a:p>
            <a:pPr algn="just"/>
            <a:r>
              <a:rPr lang="pl-PL" dirty="0"/>
              <a:t>Spokojnie, nie będziemy go nosić codziennie, całość będziemy zakładać tylko na wybrane zajęcia, a na niektóre będziemy zabierać tylko jego elementy (np. kwiaty)</a:t>
            </a:r>
          </a:p>
          <a:p>
            <a:pPr algn="just"/>
            <a:r>
              <a:rPr lang="pl-PL" dirty="0"/>
              <a:t>Obok kilka przykładów i inspiracji</a:t>
            </a:r>
          </a:p>
          <a:p>
            <a:pPr algn="just"/>
            <a:r>
              <a:rPr lang="pl-PL" dirty="0"/>
              <a:t>W razie jakichkolwiek wątpliwości, proszę o kontakt</a:t>
            </a:r>
            <a:endParaRPr lang="en-GB" dirty="0"/>
          </a:p>
        </p:txBody>
      </p:sp>
      <p:pic>
        <p:nvPicPr>
          <p:cNvPr id="1034" name="Picture 10" descr="Sukienka Hawajska - OLX.pl">
            <a:extLst>
              <a:ext uri="{FF2B5EF4-FFF2-40B4-BE49-F238E27FC236}">
                <a16:creationId xmlns:a16="http://schemas.microsoft.com/office/drawing/2014/main" id="{792DECD0-A88B-0CD9-B8C1-7339C497546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998285" y="1798646"/>
            <a:ext cx="1452695" cy="193692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Męskie hawajskie koszule Moda męska Na co dzień Gu 9415899742 - Allegro.pl">
            <a:extLst>
              <a:ext uri="{FF2B5EF4-FFF2-40B4-BE49-F238E27FC236}">
                <a16:creationId xmlns:a16="http://schemas.microsoft.com/office/drawing/2014/main" id="{04C0E710-60B6-4826-6235-8172DBD2CCA2}"/>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152211" y="1605824"/>
            <a:ext cx="1975576" cy="197557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Koszula hawajska | dla mężczyzn | Bawełna | rozmiar S - 8XL | Krótki rękaw  | Koszule hawajskie | Kwiat | Kwiaty | Hibiskus | Klasyczny | Kwiatowy |  Retro | Zabytkowe | Kokosowe Guziki | Hawaje | Impreza | Aloha : Amazon.pl:  Moda">
            <a:extLst>
              <a:ext uri="{FF2B5EF4-FFF2-40B4-BE49-F238E27FC236}">
                <a16:creationId xmlns:a16="http://schemas.microsoft.com/office/drawing/2014/main" id="{0E735C8C-9EB0-D83B-297C-C3937C45DEFE}"/>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77463" y="3906537"/>
            <a:ext cx="1873517" cy="2011658"/>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sukienka hawajska&quot; w Sukienki retro - Moda damska na Allegro.pl">
            <a:extLst>
              <a:ext uri="{FF2B5EF4-FFF2-40B4-BE49-F238E27FC236}">
                <a16:creationId xmlns:a16="http://schemas.microsoft.com/office/drawing/2014/main" id="{B9FA24B6-DDD7-1FD2-1A89-85C45E73C0DB}"/>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9129703" y="3906537"/>
            <a:ext cx="1925151" cy="2058227"/>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4" descr="Męskie hawajskie koszule Moda męska Na co dzień Gu 9415899742 - Allegro.pl">
            <a:extLst>
              <a:ext uri="{FF2B5EF4-FFF2-40B4-BE49-F238E27FC236}">
                <a16:creationId xmlns:a16="http://schemas.microsoft.com/office/drawing/2014/main" id="{73BD8FAB-54B4-8D5B-B66F-AF9287DFA19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982389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F31E97-5A7A-4913-AE91-E0222710B722}"/>
              </a:ext>
            </a:extLst>
          </p:cNvPr>
          <p:cNvSpPr>
            <a:spLocks noGrp="1"/>
          </p:cNvSpPr>
          <p:nvPr>
            <p:ph type="title"/>
          </p:nvPr>
        </p:nvSpPr>
        <p:spPr>
          <a:xfrm>
            <a:off x="1534696" y="415899"/>
            <a:ext cx="9520158" cy="1049235"/>
          </a:xfrm>
        </p:spPr>
        <p:txBody>
          <a:bodyPr/>
          <a:lstStyle/>
          <a:p>
            <a:r>
              <a:rPr lang="pl-PL" dirty="0"/>
              <a:t>Co zuch musi mieć ze sobą?</a:t>
            </a:r>
            <a:endParaRPr lang="en-GB" dirty="0"/>
          </a:p>
        </p:txBody>
      </p:sp>
      <p:sp>
        <p:nvSpPr>
          <p:cNvPr id="3" name="Symbol zastępczy zawartości 2">
            <a:extLst>
              <a:ext uri="{FF2B5EF4-FFF2-40B4-BE49-F238E27FC236}">
                <a16:creationId xmlns:a16="http://schemas.microsoft.com/office/drawing/2014/main" id="{F340549C-C523-4BF1-B0E5-EAA8B3B6E9C5}"/>
              </a:ext>
            </a:extLst>
          </p:cNvPr>
          <p:cNvSpPr>
            <a:spLocks noGrp="1"/>
          </p:cNvSpPr>
          <p:nvPr>
            <p:ph idx="1"/>
          </p:nvPr>
        </p:nvSpPr>
        <p:spPr>
          <a:xfrm>
            <a:off x="688059" y="1465134"/>
            <a:ext cx="11213431" cy="4588347"/>
          </a:xfrm>
        </p:spPr>
        <p:txBody>
          <a:bodyPr>
            <a:normAutofit fontScale="85000" lnSpcReduction="10000"/>
          </a:bodyPr>
          <a:lstStyle/>
          <a:p>
            <a:r>
              <a:rPr lang="pl-PL" sz="1700" dirty="0"/>
              <a:t>Tutaj prosiłabym Państwa o jeszcze trochę cierpliwości, szczegółowa lista na pewno się pojawi, a poniżej najważniejsze rzeczy:</a:t>
            </a:r>
          </a:p>
          <a:p>
            <a:pPr lvl="1"/>
            <a:r>
              <a:rPr lang="pl-PL" sz="1500" dirty="0"/>
              <a:t>MUNDUR – w razie wątpliwości odsyłam do prezentacji z listopadowego zebrania (strona: zakładka „o nas”)</a:t>
            </a:r>
          </a:p>
          <a:p>
            <a:pPr lvl="1"/>
            <a:r>
              <a:rPr lang="pl-PL" sz="1700" dirty="0"/>
              <a:t>Legitymacja szkolna, portfel z kieszonkowym (ale bez szaleństw, będziemy wyprawiać się tylko do zwykłych sklepów na lody albo drobne słodycze)</a:t>
            </a:r>
          </a:p>
          <a:p>
            <a:pPr lvl="1"/>
            <a:r>
              <a:rPr lang="pl-PL" sz="1700" dirty="0"/>
              <a:t>Śpiwór, prześcieradło, poduszka – jasiek, </a:t>
            </a:r>
            <a:r>
              <a:rPr lang="pl-PL" sz="1700" dirty="0" err="1"/>
              <a:t>przytulanka</a:t>
            </a:r>
            <a:endParaRPr lang="pl-PL" sz="1700" dirty="0"/>
          </a:p>
          <a:p>
            <a:pPr lvl="1"/>
            <a:r>
              <a:rPr lang="pl-PL" sz="1700" dirty="0"/>
              <a:t>Plecak (zdecydowanie wygodniejszy do przenoszenia po leśnym terenie niż jakakolwiek walizka, spokojnie, w razie kłopotów zarówno kadra, jak i starsi harcerze będą pomagać zuchom dźwigać te plecaki)</a:t>
            </a:r>
          </a:p>
          <a:p>
            <a:pPr lvl="1"/>
            <a:r>
              <a:rPr lang="pl-PL" sz="1700" dirty="0"/>
              <a:t>Latarka, długopis</a:t>
            </a:r>
          </a:p>
          <a:p>
            <a:pPr lvl="1"/>
            <a:r>
              <a:rPr lang="pl-PL" sz="1700" dirty="0"/>
              <a:t>Strój obozowy</a:t>
            </a:r>
          </a:p>
          <a:p>
            <a:pPr lvl="1"/>
            <a:r>
              <a:rPr lang="pl-PL" sz="1700" dirty="0"/>
              <a:t>Ubrania w odpowiedniej ilości i dostosowane do różnej pogody (kurtka przeciwdeszczowa, coś ciepłego do spania, skarpetki i bielizna – najlepiej z lekkim zapasem, itp..)</a:t>
            </a:r>
          </a:p>
          <a:p>
            <a:pPr lvl="1"/>
            <a:r>
              <a:rPr lang="pl-PL" sz="1700" dirty="0"/>
              <a:t>Kosmetyczka + ręcznik pod prysznic</a:t>
            </a:r>
          </a:p>
          <a:p>
            <a:pPr lvl="1"/>
            <a:r>
              <a:rPr lang="pl-PL" sz="1700" dirty="0"/>
              <a:t>Strój kąpielowy + ręcznik plażowy</a:t>
            </a:r>
          </a:p>
          <a:p>
            <a:pPr lvl="1"/>
            <a:r>
              <a:rPr lang="pl-PL" sz="1700" dirty="0"/>
              <a:t>Buty do munduru, buty sportowe (pełne!), sandały, klapki, (opcjonalnie kalosze, ale czasem buty mundurowe wystarczą jako buty na deszcz)</a:t>
            </a:r>
          </a:p>
          <a:p>
            <a:pPr lvl="1"/>
            <a:r>
              <a:rPr lang="pl-PL" sz="1700" dirty="0"/>
              <a:t>Bidon/wielorazowa butelka – wody będziemy dolewać na miejscu, musi być tylko pełna w dniu wyjazdu</a:t>
            </a:r>
          </a:p>
          <a:p>
            <a:pPr lvl="1"/>
            <a:endParaRPr lang="pl-PL" sz="1700" dirty="0"/>
          </a:p>
          <a:p>
            <a:pPr lvl="1"/>
            <a:endParaRPr lang="pl-PL" sz="1700" dirty="0"/>
          </a:p>
        </p:txBody>
      </p:sp>
    </p:spTree>
    <p:extLst>
      <p:ext uri="{BB962C8B-B14F-4D97-AF65-F5344CB8AC3E}">
        <p14:creationId xmlns:p14="http://schemas.microsoft.com/office/powerpoint/2010/main" val="2625312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8BB18C-EAE9-4F5F-97CA-23148C1A53F1}"/>
              </a:ext>
            </a:extLst>
          </p:cNvPr>
          <p:cNvSpPr>
            <a:spLocks noGrp="1"/>
          </p:cNvSpPr>
          <p:nvPr>
            <p:ph type="title"/>
          </p:nvPr>
        </p:nvSpPr>
        <p:spPr>
          <a:xfrm>
            <a:off x="1468021" y="356844"/>
            <a:ext cx="9520158" cy="1049235"/>
          </a:xfrm>
        </p:spPr>
        <p:txBody>
          <a:bodyPr/>
          <a:lstStyle/>
          <a:p>
            <a:r>
              <a:rPr lang="pl-PL" dirty="0"/>
              <a:t>Zgłoszenia</a:t>
            </a:r>
            <a:endParaRPr lang="en-GB" dirty="0"/>
          </a:p>
        </p:txBody>
      </p:sp>
      <p:sp>
        <p:nvSpPr>
          <p:cNvPr id="3" name="Symbol zastępczy zawartości 2">
            <a:extLst>
              <a:ext uri="{FF2B5EF4-FFF2-40B4-BE49-F238E27FC236}">
                <a16:creationId xmlns:a16="http://schemas.microsoft.com/office/drawing/2014/main" id="{1D8B6924-DBD1-4E68-9762-D753E2958BC5}"/>
              </a:ext>
            </a:extLst>
          </p:cNvPr>
          <p:cNvSpPr>
            <a:spLocks noGrp="1"/>
          </p:cNvSpPr>
          <p:nvPr>
            <p:ph idx="1"/>
          </p:nvPr>
        </p:nvSpPr>
        <p:spPr>
          <a:xfrm>
            <a:off x="1005480" y="1932494"/>
            <a:ext cx="10687987" cy="4502076"/>
          </a:xfrm>
        </p:spPr>
        <p:txBody>
          <a:bodyPr>
            <a:normAutofit/>
          </a:bodyPr>
          <a:lstStyle/>
          <a:p>
            <a:r>
              <a:rPr lang="pl-PL" sz="1700" dirty="0"/>
              <a:t>Formularz zgłoszeniowy pojawi się na naszej stronie w sobotę 14.05 lub najpóźniej w niedzielę 15.05</a:t>
            </a:r>
          </a:p>
          <a:p>
            <a:r>
              <a:rPr lang="pl-PL" sz="1700" dirty="0"/>
              <a:t>W zgłoszeniu wybieramy Szczep VII, 89 JGZ Wesołe Krasnale</a:t>
            </a:r>
          </a:p>
          <a:p>
            <a:r>
              <a:rPr lang="pl-PL" sz="1700" dirty="0"/>
              <a:t>Jeśli chcą Państwo otrzymać fakturę, to również trzeba zaznaczyć to w zgłoszeniu</a:t>
            </a:r>
          </a:p>
          <a:p>
            <a:r>
              <a:rPr lang="pl-PL" sz="1700" dirty="0"/>
              <a:t>Wszelkie dalsze informacje i dokumenty będę wysyłać Państwu na adres mailowy podany w zgłoszeniu </a:t>
            </a:r>
          </a:p>
          <a:p>
            <a:r>
              <a:rPr lang="pl-PL" sz="1700" dirty="0"/>
              <a:t>Z różnych względów jesteśmy w stanie zabrać na obóz nie więcej niż 30 osób – ale spokojnie, wnioskując po frekwencji na zbiórkach nie ma obawy, że zabraknie miejsc, więc można podejść do sprawy ze spokojem, ale oczywiście mamy nadzieję, że będzie nas jak najwięcej ;) </a:t>
            </a:r>
          </a:p>
          <a:p>
            <a:r>
              <a:rPr lang="pl-PL" sz="1700" dirty="0"/>
              <a:t>Nastawiamy się na pełne 14 dni obozu (póki co raczej nie przewiduje możliwości zgłoszenia się na część wyjazdu, jeśli ktoś jest w takiej sytuacji, proszę o indywidualny kontakt przed dokonaniem zgłoszenia)</a:t>
            </a:r>
          </a:p>
        </p:txBody>
      </p:sp>
    </p:spTree>
    <p:extLst>
      <p:ext uri="{BB962C8B-B14F-4D97-AF65-F5344CB8AC3E}">
        <p14:creationId xmlns:p14="http://schemas.microsoft.com/office/powerpoint/2010/main" val="2566236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6D9D5A1-EC36-57F9-6AA2-1E382DD817EE}"/>
              </a:ext>
            </a:extLst>
          </p:cNvPr>
          <p:cNvSpPr>
            <a:spLocks noGrp="1"/>
          </p:cNvSpPr>
          <p:nvPr>
            <p:ph type="title"/>
          </p:nvPr>
        </p:nvSpPr>
        <p:spPr/>
        <p:txBody>
          <a:bodyPr/>
          <a:lstStyle/>
          <a:p>
            <a:r>
              <a:rPr lang="pl-PL" dirty="0"/>
              <a:t>Terminy:</a:t>
            </a:r>
            <a:endParaRPr lang="en-GB" dirty="0"/>
          </a:p>
        </p:txBody>
      </p:sp>
      <p:sp>
        <p:nvSpPr>
          <p:cNvPr id="3" name="Symbol zastępczy zawartości 2">
            <a:extLst>
              <a:ext uri="{FF2B5EF4-FFF2-40B4-BE49-F238E27FC236}">
                <a16:creationId xmlns:a16="http://schemas.microsoft.com/office/drawing/2014/main" id="{1E8FE1EC-1AC9-ADEB-56E3-D8DDF6F3FC07}"/>
              </a:ext>
            </a:extLst>
          </p:cNvPr>
          <p:cNvSpPr>
            <a:spLocks noGrp="1"/>
          </p:cNvSpPr>
          <p:nvPr>
            <p:ph idx="1"/>
          </p:nvPr>
        </p:nvSpPr>
        <p:spPr/>
        <p:txBody>
          <a:bodyPr/>
          <a:lstStyle/>
          <a:p>
            <a:r>
              <a:rPr lang="pl-PL" dirty="0"/>
              <a:t>Zakończenie zgłoszeń: 29.05.2022</a:t>
            </a:r>
          </a:p>
          <a:p>
            <a:r>
              <a:rPr lang="pl-PL" dirty="0"/>
              <a:t>Czas na dokonanie płatności do: 3.06.2022 (instrukcja pojawi się na stronie najpóźniej tydzień od rozpoczęcia zgłoszeń)</a:t>
            </a:r>
            <a:endParaRPr lang="en-GB" dirty="0"/>
          </a:p>
        </p:txBody>
      </p:sp>
    </p:spTree>
    <p:extLst>
      <p:ext uri="{BB962C8B-B14F-4D97-AF65-F5344CB8AC3E}">
        <p14:creationId xmlns:p14="http://schemas.microsoft.com/office/powerpoint/2010/main" val="976207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A870A2-A00D-3E63-AD18-3E96C1AD3F20}"/>
              </a:ext>
            </a:extLst>
          </p:cNvPr>
          <p:cNvSpPr>
            <a:spLocks noGrp="1"/>
          </p:cNvSpPr>
          <p:nvPr>
            <p:ph type="title"/>
          </p:nvPr>
        </p:nvSpPr>
        <p:spPr/>
        <p:txBody>
          <a:bodyPr/>
          <a:lstStyle/>
          <a:p>
            <a:r>
              <a:rPr lang="pl-PL" dirty="0"/>
              <a:t>Nowe zuchy</a:t>
            </a:r>
            <a:endParaRPr lang="en-GB" dirty="0"/>
          </a:p>
        </p:txBody>
      </p:sp>
      <p:sp>
        <p:nvSpPr>
          <p:cNvPr id="3" name="Symbol zastępczy zawartości 2">
            <a:extLst>
              <a:ext uri="{FF2B5EF4-FFF2-40B4-BE49-F238E27FC236}">
                <a16:creationId xmlns:a16="http://schemas.microsoft.com/office/drawing/2014/main" id="{BC0E9552-4B4D-64AB-7E59-E3F73136E52D}"/>
              </a:ext>
            </a:extLst>
          </p:cNvPr>
          <p:cNvSpPr>
            <a:spLocks noGrp="1"/>
          </p:cNvSpPr>
          <p:nvPr>
            <p:ph idx="1"/>
          </p:nvPr>
        </p:nvSpPr>
        <p:spPr/>
        <p:txBody>
          <a:bodyPr/>
          <a:lstStyle/>
          <a:p>
            <a:pPr algn="just"/>
            <a:r>
              <a:rPr lang="pl-PL" dirty="0"/>
              <a:t>Jeśli znają Państwo kogoś, kto jeszcze się waha, czy dołączyć do zuchów, to nadal zapraszamy serdecznie! Obóz to świetna okazja do rozpoczęcia harcerskiej przygody, zwłaszcza jeżeli już ma się jakieś znajomości w gromadzie. Wystarczy przyjść na chociaż kilka zbiórek, żeby była okazja oswoić się trochę z zuchowaniem, z kadrą i z innymi dziećmi i można śmiało wypełniać zgłoszenie, wziąć ze sobą mundur i jechać z nami!</a:t>
            </a:r>
          </a:p>
          <a:p>
            <a:pPr algn="just"/>
            <a:r>
              <a:rPr lang="pl-PL" dirty="0"/>
              <a:t>Także zachęcamy do zrobienia nam małej reklamy </a:t>
            </a:r>
            <a:r>
              <a:rPr lang="pl-PL" dirty="0" err="1"/>
              <a:t>przedobozowej</a:t>
            </a:r>
            <a:r>
              <a:rPr lang="pl-PL" dirty="0"/>
              <a:t> – im będzie nas więcej, tym weselej!  ;-)</a:t>
            </a:r>
            <a:endParaRPr lang="en-GB" dirty="0"/>
          </a:p>
        </p:txBody>
      </p:sp>
    </p:spTree>
    <p:extLst>
      <p:ext uri="{BB962C8B-B14F-4D97-AF65-F5344CB8AC3E}">
        <p14:creationId xmlns:p14="http://schemas.microsoft.com/office/powerpoint/2010/main" val="1438548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7549E64-687B-4584-A2DD-9237019EC6D2}"/>
              </a:ext>
            </a:extLst>
          </p:cNvPr>
          <p:cNvSpPr>
            <a:spLocks noGrp="1"/>
          </p:cNvSpPr>
          <p:nvPr>
            <p:ph type="title"/>
          </p:nvPr>
        </p:nvSpPr>
        <p:spPr/>
        <p:txBody>
          <a:bodyPr/>
          <a:lstStyle/>
          <a:p>
            <a:r>
              <a:rPr lang="pl-PL" dirty="0"/>
              <a:t>Pytania?</a:t>
            </a:r>
            <a:endParaRPr lang="en-GB" dirty="0"/>
          </a:p>
        </p:txBody>
      </p:sp>
      <p:sp>
        <p:nvSpPr>
          <p:cNvPr id="3" name="Symbol zastępczy zawartości 2">
            <a:extLst>
              <a:ext uri="{FF2B5EF4-FFF2-40B4-BE49-F238E27FC236}">
                <a16:creationId xmlns:a16="http://schemas.microsoft.com/office/drawing/2014/main" id="{0BDE2F86-C17F-44F0-97A7-DC832290E880}"/>
              </a:ext>
            </a:extLst>
          </p:cNvPr>
          <p:cNvSpPr>
            <a:spLocks noGrp="1"/>
          </p:cNvSpPr>
          <p:nvPr>
            <p:ph idx="1"/>
          </p:nvPr>
        </p:nvSpPr>
        <p:spPr>
          <a:xfrm>
            <a:off x="1534696" y="2015732"/>
            <a:ext cx="9520158" cy="4037749"/>
          </a:xfrm>
        </p:spPr>
        <p:txBody>
          <a:bodyPr>
            <a:normAutofit/>
          </a:bodyPr>
          <a:lstStyle/>
          <a:p>
            <a:r>
              <a:rPr lang="pl-PL" sz="1700" dirty="0"/>
              <a:t>Zachęcamy do regularnego sprawdzania strony: 89jgz.szczep7.pl  (właśnie tam pojawi się </a:t>
            </a:r>
            <a:r>
              <a:rPr lang="pl-PL" sz="1700" dirty="0" err="1"/>
              <a:t>zgłaszarka</a:t>
            </a:r>
            <a:r>
              <a:rPr lang="pl-PL" sz="1700" dirty="0"/>
              <a:t> na obóz, będziemy też na bieżąco udostępniać nowe szczegóły)</a:t>
            </a:r>
          </a:p>
          <a:p>
            <a:r>
              <a:rPr lang="pl-PL" sz="1700" dirty="0"/>
              <a:t>W razie wszelkich pytań i wątpliwości zapraszam serdecznie do kontaktu</a:t>
            </a:r>
          </a:p>
          <a:p>
            <a:r>
              <a:rPr lang="pl-PL" sz="1700" dirty="0"/>
              <a:t>Mail: </a:t>
            </a:r>
            <a:r>
              <a:rPr lang="pl-PL" sz="1700" dirty="0">
                <a:hlinkClick r:id="rId2"/>
              </a:rPr>
              <a:t>agnieszka.gapinska@zhp.net.pl</a:t>
            </a:r>
            <a:endParaRPr lang="pl-PL" sz="1700" dirty="0"/>
          </a:p>
          <a:p>
            <a:r>
              <a:rPr lang="pl-PL" sz="1700" dirty="0"/>
              <a:t>Tel. 514 392 667</a:t>
            </a:r>
          </a:p>
          <a:p>
            <a:r>
              <a:rPr lang="pl-PL" sz="1700" dirty="0"/>
              <a:t>Z racji na studia niestety mam dosyć często problem, żeby odebrać, ale za to szybko odpisuję na </a:t>
            </a:r>
            <a:r>
              <a:rPr lang="pl-PL" sz="1700" dirty="0" err="1"/>
              <a:t>SMSy</a:t>
            </a:r>
            <a:r>
              <a:rPr lang="pl-PL" sz="1700" dirty="0"/>
              <a:t>, więc gdybym nie odbierała, to bardzo proszę o wiadomość, odpowiem na pytania odpisując, a w razie potrzeby oddzwonię o ustalonej godzinie</a:t>
            </a:r>
            <a:endParaRPr lang="en-GB" sz="1700" dirty="0"/>
          </a:p>
        </p:txBody>
      </p:sp>
    </p:spTree>
    <p:extLst>
      <p:ext uri="{BB962C8B-B14F-4D97-AF65-F5344CB8AC3E}">
        <p14:creationId xmlns:p14="http://schemas.microsoft.com/office/powerpoint/2010/main" val="2701361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4672070-A420-4033-A312-C5DC1B004363}"/>
              </a:ext>
            </a:extLst>
          </p:cNvPr>
          <p:cNvSpPr>
            <a:spLocks noGrp="1"/>
          </p:cNvSpPr>
          <p:nvPr>
            <p:ph type="title"/>
          </p:nvPr>
        </p:nvSpPr>
        <p:spPr/>
        <p:txBody>
          <a:bodyPr/>
          <a:lstStyle/>
          <a:p>
            <a:r>
              <a:rPr lang="pl-PL" dirty="0"/>
              <a:t>Kiedy?</a:t>
            </a:r>
            <a:endParaRPr lang="en-GB" dirty="0"/>
          </a:p>
        </p:txBody>
      </p:sp>
      <p:sp>
        <p:nvSpPr>
          <p:cNvPr id="3" name="Symbol zastępczy zawartości 2">
            <a:extLst>
              <a:ext uri="{FF2B5EF4-FFF2-40B4-BE49-F238E27FC236}">
                <a16:creationId xmlns:a16="http://schemas.microsoft.com/office/drawing/2014/main" id="{74BC6B41-5AA9-4DA9-B200-CD0E54FE679F}"/>
              </a:ext>
            </a:extLst>
          </p:cNvPr>
          <p:cNvSpPr>
            <a:spLocks noGrp="1"/>
          </p:cNvSpPr>
          <p:nvPr>
            <p:ph idx="1"/>
          </p:nvPr>
        </p:nvSpPr>
        <p:spPr/>
        <p:txBody>
          <a:bodyPr/>
          <a:lstStyle/>
          <a:p>
            <a:r>
              <a:rPr lang="pl-PL" dirty="0"/>
              <a:t>14 dni</a:t>
            </a:r>
          </a:p>
          <a:p>
            <a:r>
              <a:rPr lang="pl-PL" dirty="0"/>
              <a:t>Wyjazd w sobotę </a:t>
            </a:r>
            <a:r>
              <a:rPr lang="pl-PL" b="1" dirty="0"/>
              <a:t>9.07.2022</a:t>
            </a:r>
          </a:p>
          <a:p>
            <a:r>
              <a:rPr lang="pl-PL" dirty="0"/>
              <a:t>Powrót w sobotę </a:t>
            </a:r>
            <a:r>
              <a:rPr lang="pl-PL" b="1" dirty="0"/>
              <a:t>23.07.2022</a:t>
            </a:r>
          </a:p>
          <a:p>
            <a:r>
              <a:rPr lang="pl-PL" dirty="0"/>
              <a:t>Odwiedziny: Prosimy o cierpliwość, decyzja w tej sprawie zapadnie niebawem!</a:t>
            </a:r>
            <a:endParaRPr lang="en-GB" dirty="0"/>
          </a:p>
        </p:txBody>
      </p:sp>
    </p:spTree>
    <p:extLst>
      <p:ext uri="{BB962C8B-B14F-4D97-AF65-F5344CB8AC3E}">
        <p14:creationId xmlns:p14="http://schemas.microsoft.com/office/powerpoint/2010/main" val="295780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7FC8AA9-7401-41FF-8366-7D80BEEFBA94}"/>
              </a:ext>
            </a:extLst>
          </p:cNvPr>
          <p:cNvSpPr>
            <a:spLocks noGrp="1"/>
          </p:cNvSpPr>
          <p:nvPr>
            <p:ph type="title"/>
          </p:nvPr>
        </p:nvSpPr>
        <p:spPr/>
        <p:txBody>
          <a:bodyPr/>
          <a:lstStyle/>
          <a:p>
            <a:r>
              <a:rPr lang="pl-PL" dirty="0"/>
              <a:t>Gdzie?</a:t>
            </a:r>
            <a:endParaRPr lang="en-GB" dirty="0"/>
          </a:p>
        </p:txBody>
      </p:sp>
      <p:sp>
        <p:nvSpPr>
          <p:cNvPr id="3" name="Symbol zastępczy zawartości 2">
            <a:extLst>
              <a:ext uri="{FF2B5EF4-FFF2-40B4-BE49-F238E27FC236}">
                <a16:creationId xmlns:a16="http://schemas.microsoft.com/office/drawing/2014/main" id="{2A1F00F5-E0FE-46C2-94F7-E56E971C3988}"/>
              </a:ext>
            </a:extLst>
          </p:cNvPr>
          <p:cNvSpPr>
            <a:spLocks noGrp="1"/>
          </p:cNvSpPr>
          <p:nvPr>
            <p:ph idx="1"/>
          </p:nvPr>
        </p:nvSpPr>
        <p:spPr/>
        <p:txBody>
          <a:bodyPr/>
          <a:lstStyle/>
          <a:p>
            <a:r>
              <a:rPr lang="pl-PL" b="1" dirty="0"/>
              <a:t>Baza harcerska Hufca ZHP Poznań-Jeżyce w Łowyniu </a:t>
            </a:r>
            <a:r>
              <a:rPr lang="pl-PL" dirty="0"/>
              <a:t>(obok Międzychodu)</a:t>
            </a:r>
          </a:p>
          <a:p>
            <a:r>
              <a:rPr lang="pl-PL" dirty="0">
                <a:hlinkClick r:id="rId2"/>
              </a:rPr>
              <a:t>https://goo.gl/maps/4Qw1cWsKg9Ra8dxHA</a:t>
            </a:r>
            <a:r>
              <a:rPr lang="pl-PL" dirty="0"/>
              <a:t>  </a:t>
            </a:r>
          </a:p>
          <a:p>
            <a:r>
              <a:rPr lang="pl-PL" dirty="0"/>
              <a:t>Zaciszny teren</a:t>
            </a:r>
          </a:p>
          <a:p>
            <a:r>
              <a:rPr lang="pl-PL" dirty="0"/>
              <a:t>Kąpielisko i ładna duża łąka do zabawy przy jeziorze</a:t>
            </a:r>
            <a:endParaRPr lang="en-GB" dirty="0"/>
          </a:p>
        </p:txBody>
      </p:sp>
    </p:spTree>
    <p:extLst>
      <p:ext uri="{BB962C8B-B14F-4D97-AF65-F5344CB8AC3E}">
        <p14:creationId xmlns:p14="http://schemas.microsoft.com/office/powerpoint/2010/main" val="1860372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33AFEF-DE2C-469E-94D3-60E12E12F57D}"/>
              </a:ext>
            </a:extLst>
          </p:cNvPr>
          <p:cNvSpPr>
            <a:spLocks noGrp="1"/>
          </p:cNvSpPr>
          <p:nvPr>
            <p:ph type="title"/>
          </p:nvPr>
        </p:nvSpPr>
        <p:spPr/>
        <p:txBody>
          <a:bodyPr/>
          <a:lstStyle/>
          <a:p>
            <a:r>
              <a:rPr lang="pl-PL" dirty="0"/>
              <a:t>Koszt</a:t>
            </a:r>
            <a:endParaRPr lang="en-GB" dirty="0"/>
          </a:p>
        </p:txBody>
      </p:sp>
      <p:sp>
        <p:nvSpPr>
          <p:cNvPr id="3" name="Symbol zastępczy zawartości 2">
            <a:extLst>
              <a:ext uri="{FF2B5EF4-FFF2-40B4-BE49-F238E27FC236}">
                <a16:creationId xmlns:a16="http://schemas.microsoft.com/office/drawing/2014/main" id="{E3E8AD5B-1F20-478F-9969-60F9109CBC66}"/>
              </a:ext>
            </a:extLst>
          </p:cNvPr>
          <p:cNvSpPr>
            <a:spLocks noGrp="1"/>
          </p:cNvSpPr>
          <p:nvPr>
            <p:ph idx="1"/>
          </p:nvPr>
        </p:nvSpPr>
        <p:spPr>
          <a:xfrm>
            <a:off x="885825" y="2015732"/>
            <a:ext cx="10169029" cy="3450613"/>
          </a:xfrm>
        </p:spPr>
        <p:txBody>
          <a:bodyPr>
            <a:normAutofit fontScale="92500"/>
          </a:bodyPr>
          <a:lstStyle/>
          <a:p>
            <a:r>
              <a:rPr lang="pl-PL" b="1" u="sng" dirty="0"/>
              <a:t>910 zł </a:t>
            </a:r>
            <a:r>
              <a:rPr lang="pl-PL" b="1" dirty="0"/>
              <a:t>(65 zł za osobodzień; UWAGA – dla osób ze specjalnymi dietami kwoto to 75 zł za osobodzień, czyli razem 1050 zł </a:t>
            </a:r>
            <a:r>
              <a:rPr lang="pl-PL" dirty="0"/>
              <a:t>jest to zupełnie niezależne od nas podejście tej bazy)</a:t>
            </a:r>
            <a:endParaRPr lang="pl-PL" b="1" dirty="0"/>
          </a:p>
          <a:p>
            <a:r>
              <a:rPr lang="pl-PL" dirty="0"/>
              <a:t>Jest możliwość otrzymania faktury (trzeba zaznaczyć taką opcję w formularzu zgłoszeniowym)</a:t>
            </a:r>
          </a:p>
          <a:p>
            <a:r>
              <a:rPr lang="pl-PL" dirty="0"/>
              <a:t>Płatności proszę dokonywać dopiero, jak damy znać, że jesteśmy gotowi, żeby wpływały (spokojnie, będą co najmniej 2 tygodnie czasu od momentu ich rozpoczęcia, żeby ze spokojem to zrobić)</a:t>
            </a:r>
          </a:p>
          <a:p>
            <a:r>
              <a:rPr lang="pl-PL" dirty="0"/>
              <a:t>Można płacić bonem turystycznym (w tej sytuacji proszę o kontakt indywidualny)</a:t>
            </a:r>
            <a:endParaRPr lang="en-GB" dirty="0"/>
          </a:p>
        </p:txBody>
      </p:sp>
    </p:spTree>
    <p:extLst>
      <p:ext uri="{BB962C8B-B14F-4D97-AF65-F5344CB8AC3E}">
        <p14:creationId xmlns:p14="http://schemas.microsoft.com/office/powerpoint/2010/main" val="1907359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F83F22A-049A-4A4D-99AA-BA6E8A03BF6C}"/>
              </a:ext>
            </a:extLst>
          </p:cNvPr>
          <p:cNvSpPr>
            <a:spLocks noGrp="1"/>
          </p:cNvSpPr>
          <p:nvPr>
            <p:ph type="title"/>
          </p:nvPr>
        </p:nvSpPr>
        <p:spPr/>
        <p:txBody>
          <a:bodyPr/>
          <a:lstStyle/>
          <a:p>
            <a:r>
              <a:rPr lang="pl-PL" dirty="0"/>
              <a:t>Warunki</a:t>
            </a:r>
            <a:endParaRPr lang="en-GB" dirty="0"/>
          </a:p>
        </p:txBody>
      </p:sp>
      <p:sp>
        <p:nvSpPr>
          <p:cNvPr id="3" name="Symbol zastępczy zawartości 2">
            <a:extLst>
              <a:ext uri="{FF2B5EF4-FFF2-40B4-BE49-F238E27FC236}">
                <a16:creationId xmlns:a16="http://schemas.microsoft.com/office/drawing/2014/main" id="{20AADDFB-A1BF-46DB-AF12-2741E262DCB0}"/>
              </a:ext>
            </a:extLst>
          </p:cNvPr>
          <p:cNvSpPr>
            <a:spLocks noGrp="1"/>
          </p:cNvSpPr>
          <p:nvPr>
            <p:ph idx="1"/>
          </p:nvPr>
        </p:nvSpPr>
        <p:spPr>
          <a:xfrm>
            <a:off x="721895" y="2015732"/>
            <a:ext cx="11040177" cy="3874929"/>
          </a:xfrm>
        </p:spPr>
        <p:txBody>
          <a:bodyPr>
            <a:normAutofit fontScale="85000" lnSpcReduction="20000"/>
          </a:bodyPr>
          <a:lstStyle/>
          <a:p>
            <a:pPr algn="just"/>
            <a:r>
              <a:rPr lang="pl-PL" dirty="0"/>
              <a:t>Zakwaterowanie w dużych namiotach po kilka osób (osobno dziewczynki, osobno chłopcy, dobierając składy osobowe zawsze kierujemy się koleżeństwem pomiędzy dziećmi oraz tym, żeby w namiocie zawsze był ktoś, kto jest już trochę bardziej doświadczonym zuchem i w razie czego może pomóc w przyzwyczajaniu się do obozowego życia)</a:t>
            </a:r>
          </a:p>
          <a:p>
            <a:pPr algn="just"/>
            <a:r>
              <a:rPr lang="pl-PL" dirty="0"/>
              <a:t>Dla każdego: łóżko polowe/kanadyjka, materac, koc – do obowiązków zucha będzie należało utrzymywanie porządku w całym namiocie i codzienne trzepanie i ścielenie łóżka – oczywiście najpierw wszystko pokażemy, to nic strasznego!</a:t>
            </a:r>
          </a:p>
          <a:p>
            <a:pPr algn="just"/>
            <a:r>
              <a:rPr lang="pl-PL" dirty="0"/>
              <a:t>W każdym namiocie półka na plecaki i rzeczy, które warto mieć pod ręką – kosmetyczka itp. </a:t>
            </a:r>
          </a:p>
          <a:p>
            <a:pPr algn="just"/>
            <a:r>
              <a:rPr lang="pl-PL" dirty="0"/>
              <a:t>Na miejscu: łazienki (w jednym budynku: toalety, umywalki i prysznice), kuchnia, stołówka, kąpielisko, miejsce ogniskowe</a:t>
            </a:r>
          </a:p>
          <a:p>
            <a:pPr algn="just"/>
            <a:r>
              <a:rPr lang="pl-PL" dirty="0"/>
              <a:t>Oddalony o nie za długi spacer Łowyń (zrobimy sobie wyprawę do sklepu)</a:t>
            </a:r>
          </a:p>
          <a:p>
            <a:pPr algn="just"/>
            <a:r>
              <a:rPr lang="pl-PL" dirty="0"/>
              <a:t>Jedziemy razem z dobrze nam znanymi 233 PDH </a:t>
            </a:r>
            <a:r>
              <a:rPr lang="pl-PL" dirty="0" err="1"/>
              <a:t>Contrast</a:t>
            </a:r>
            <a:r>
              <a:rPr lang="pl-PL" dirty="0"/>
              <a:t> i 88 PDHS Dragon</a:t>
            </a:r>
          </a:p>
        </p:txBody>
      </p:sp>
    </p:spTree>
    <p:extLst>
      <p:ext uri="{BB962C8B-B14F-4D97-AF65-F5344CB8AC3E}">
        <p14:creationId xmlns:p14="http://schemas.microsoft.com/office/powerpoint/2010/main" val="2117592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E3C901E-54C6-6092-ACF2-3C992905131B}"/>
              </a:ext>
            </a:extLst>
          </p:cNvPr>
          <p:cNvSpPr>
            <a:spLocks noGrp="1"/>
          </p:cNvSpPr>
          <p:nvPr>
            <p:ph type="title"/>
          </p:nvPr>
        </p:nvSpPr>
        <p:spPr/>
        <p:txBody>
          <a:bodyPr/>
          <a:lstStyle/>
          <a:p>
            <a:r>
              <a:rPr lang="pl-PL" dirty="0"/>
              <a:t>Warunki – ciąg dalszy</a:t>
            </a:r>
            <a:endParaRPr lang="en-GB" dirty="0"/>
          </a:p>
        </p:txBody>
      </p:sp>
      <p:sp>
        <p:nvSpPr>
          <p:cNvPr id="3" name="Symbol zastępczy zawartości 2">
            <a:extLst>
              <a:ext uri="{FF2B5EF4-FFF2-40B4-BE49-F238E27FC236}">
                <a16:creationId xmlns:a16="http://schemas.microsoft.com/office/drawing/2014/main" id="{AE7A9CE1-1C03-9627-882E-CF1D778CBAA3}"/>
              </a:ext>
            </a:extLst>
          </p:cNvPr>
          <p:cNvSpPr>
            <a:spLocks noGrp="1"/>
          </p:cNvSpPr>
          <p:nvPr>
            <p:ph idx="1"/>
          </p:nvPr>
        </p:nvSpPr>
        <p:spPr>
          <a:xfrm>
            <a:off x="1534696" y="2015732"/>
            <a:ext cx="9520158" cy="3846053"/>
          </a:xfrm>
        </p:spPr>
        <p:txBody>
          <a:bodyPr>
            <a:normAutofit fontScale="77500" lnSpcReduction="20000"/>
          </a:bodyPr>
          <a:lstStyle/>
          <a:p>
            <a:r>
              <a:rPr lang="pl-PL" dirty="0"/>
              <a:t>Baza w Łowyniu jest dla nas – kadry, prawie jak drugi dom i chociaż na pierwszy rzut oka może nie wydawać się imponująca, to my polecamy ją z całego serca! :D</a:t>
            </a:r>
          </a:p>
          <a:p>
            <a:r>
              <a:rPr lang="pl-PL" dirty="0"/>
              <a:t>Staramy się, żeby każdy zuch czuł się na miejscu jak najlepiej, dbamy o to, żeby dzieci wiedziały gdzie śpi kadra, gdzie są łazienki, co i kiedy mają robić itp. Wieczorami robimy obchody po namiotach i wszystkim chętnym dzieciom rozdajemy piąteczki lub </a:t>
            </a:r>
            <a:r>
              <a:rPr lang="pl-PL" dirty="0" err="1"/>
              <a:t>przytulaski</a:t>
            </a:r>
            <a:r>
              <a:rPr lang="pl-PL" dirty="0"/>
              <a:t> na dobranoc i szczelnie opatulamy kocami, żeby na pewno nikt nie zmarzł</a:t>
            </a:r>
          </a:p>
          <a:p>
            <a:r>
              <a:rPr lang="pl-PL" dirty="0"/>
              <a:t>Posiłki:</a:t>
            </a:r>
          </a:p>
          <a:p>
            <a:pPr lvl="1"/>
            <a:r>
              <a:rPr lang="pl-PL" dirty="0"/>
              <a:t>Śniadanie</a:t>
            </a:r>
          </a:p>
          <a:p>
            <a:pPr lvl="1"/>
            <a:r>
              <a:rPr lang="pl-PL" dirty="0"/>
              <a:t>Obiad</a:t>
            </a:r>
          </a:p>
          <a:p>
            <a:pPr lvl="1"/>
            <a:r>
              <a:rPr lang="pl-PL" dirty="0"/>
              <a:t>Podwieczorek (coś w rodzaju batonika/drożdżówki/owocu itp.)</a:t>
            </a:r>
          </a:p>
          <a:p>
            <a:pPr lvl="1"/>
            <a:r>
              <a:rPr lang="pl-PL" dirty="0"/>
              <a:t>Kolacja</a:t>
            </a:r>
          </a:p>
          <a:p>
            <a:r>
              <a:rPr lang="pl-PL" dirty="0"/>
              <a:t>Do każdego posiłku picie – na śniadaniach i kolacjach ciepła herbata (a rano czasem kakao!), na obiadach sok</a:t>
            </a:r>
          </a:p>
        </p:txBody>
      </p:sp>
    </p:spTree>
    <p:extLst>
      <p:ext uri="{BB962C8B-B14F-4D97-AF65-F5344CB8AC3E}">
        <p14:creationId xmlns:p14="http://schemas.microsoft.com/office/powerpoint/2010/main" val="1372517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61302B7-97E3-9333-14F3-AA1B15F3D06F}"/>
              </a:ext>
            </a:extLst>
          </p:cNvPr>
          <p:cNvSpPr>
            <a:spLocks noGrp="1"/>
          </p:cNvSpPr>
          <p:nvPr>
            <p:ph type="title"/>
          </p:nvPr>
        </p:nvSpPr>
        <p:spPr/>
        <p:txBody>
          <a:bodyPr/>
          <a:lstStyle/>
          <a:p>
            <a:r>
              <a:rPr lang="pl-PL" dirty="0"/>
              <a:t>Kontakt z dziećmi podczas obozu</a:t>
            </a:r>
            <a:endParaRPr lang="en-GB" dirty="0"/>
          </a:p>
        </p:txBody>
      </p:sp>
      <p:sp>
        <p:nvSpPr>
          <p:cNvPr id="3" name="Symbol zastępczy zawartości 2">
            <a:extLst>
              <a:ext uri="{FF2B5EF4-FFF2-40B4-BE49-F238E27FC236}">
                <a16:creationId xmlns:a16="http://schemas.microsoft.com/office/drawing/2014/main" id="{86970A16-B59F-477C-B12C-EC5BBB9F2BEE}"/>
              </a:ext>
            </a:extLst>
          </p:cNvPr>
          <p:cNvSpPr>
            <a:spLocks noGrp="1"/>
          </p:cNvSpPr>
          <p:nvPr>
            <p:ph idx="1"/>
          </p:nvPr>
        </p:nvSpPr>
        <p:spPr>
          <a:xfrm>
            <a:off x="1534696" y="2015732"/>
            <a:ext cx="9520158" cy="3547670"/>
          </a:xfrm>
        </p:spPr>
        <p:txBody>
          <a:bodyPr>
            <a:normAutofit fontScale="85000" lnSpcReduction="10000"/>
          </a:bodyPr>
          <a:lstStyle/>
          <a:p>
            <a:pPr algn="just"/>
            <a:r>
              <a:rPr lang="pl-PL" dirty="0"/>
              <a:t>Dzieci zdecydowanie NIE zabierają swoich telefonów ani innych urządzeń elektronicznych</a:t>
            </a:r>
          </a:p>
          <a:p>
            <a:pPr algn="just"/>
            <a:r>
              <a:rPr lang="pl-PL" dirty="0"/>
              <a:t>Jako kadra będziemy na bieżąco publikować na stronie relacje, w których opiszemy co się dzieje danego dnia, a jeśli tylko lokalny Internet pozwoli, to będziemy załączać także mnóstwo zdjęć</a:t>
            </a:r>
          </a:p>
          <a:p>
            <a:pPr algn="just"/>
            <a:r>
              <a:rPr lang="pl-PL" dirty="0"/>
              <a:t>Do dzieci będzie można dzwonić za pośrednictwem telefonów kadry podczas godzinnej ciszy poobiedniej (podczas której zuchy najpierw leżą w ramach tzw. „pół godziny dla słoniny”, a przez kolejne pół godziny mają czas na zajęcia własne – ale oczywiście dalej pod naszą opieką), telefonów będzie aż 6, więc powinno iść sprawnie, żeby były lepsze szanse dodzwonienia się będą obowiązywać tury – do każdego zucha będzie można dzwonić co drugi dzień, rozpiskę oraz dokładne godziny wrzucimy pierwszego dnia obozu (bo musimy najpierw sprawdzić o której godzinie będziemy już po obiedzie)</a:t>
            </a:r>
            <a:endParaRPr lang="en-GB" dirty="0"/>
          </a:p>
        </p:txBody>
      </p:sp>
    </p:spTree>
    <p:extLst>
      <p:ext uri="{BB962C8B-B14F-4D97-AF65-F5344CB8AC3E}">
        <p14:creationId xmlns:p14="http://schemas.microsoft.com/office/powerpoint/2010/main" val="1120117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B753C6B-FC1B-4F2C-9AD8-F2F4D60E2E52}"/>
              </a:ext>
            </a:extLst>
          </p:cNvPr>
          <p:cNvSpPr>
            <a:spLocks noGrp="1"/>
          </p:cNvSpPr>
          <p:nvPr>
            <p:ph type="title"/>
          </p:nvPr>
        </p:nvSpPr>
        <p:spPr>
          <a:xfrm>
            <a:off x="1505820" y="361757"/>
            <a:ext cx="9520158" cy="1049235"/>
          </a:xfrm>
        </p:spPr>
        <p:txBody>
          <a:bodyPr/>
          <a:lstStyle/>
          <a:p>
            <a:r>
              <a:rPr lang="pl-PL" dirty="0"/>
              <a:t>Kadra</a:t>
            </a:r>
            <a:endParaRPr lang="en-GB" dirty="0"/>
          </a:p>
        </p:txBody>
      </p:sp>
      <p:sp>
        <p:nvSpPr>
          <p:cNvPr id="3" name="Symbol zastępczy zawartości 2">
            <a:extLst>
              <a:ext uri="{FF2B5EF4-FFF2-40B4-BE49-F238E27FC236}">
                <a16:creationId xmlns:a16="http://schemas.microsoft.com/office/drawing/2014/main" id="{2424A52A-5768-4BC9-AF75-4BD640F382B3}"/>
              </a:ext>
            </a:extLst>
          </p:cNvPr>
          <p:cNvSpPr>
            <a:spLocks noGrp="1"/>
          </p:cNvSpPr>
          <p:nvPr>
            <p:ph idx="1"/>
          </p:nvPr>
        </p:nvSpPr>
        <p:spPr>
          <a:xfrm>
            <a:off x="1347536" y="1410992"/>
            <a:ext cx="10732169" cy="4646325"/>
          </a:xfrm>
        </p:spPr>
        <p:txBody>
          <a:bodyPr>
            <a:normAutofit lnSpcReduction="10000"/>
          </a:bodyPr>
          <a:lstStyle/>
          <a:p>
            <a:r>
              <a:rPr lang="pl-PL" dirty="0"/>
              <a:t>Wychowawcy: odpowiadają prawnie za bezpieczeństwo dzieci i mają do tego odpowiednie kwalifikacje, każdy wychowawca może mieć maksymalnie 15 dzieci pod swoją opieką</a:t>
            </a:r>
          </a:p>
          <a:p>
            <a:r>
              <a:rPr lang="pl-PL" dirty="0"/>
              <a:t>Wychowawca I: </a:t>
            </a:r>
            <a:r>
              <a:rPr lang="pl-PL" dirty="0" err="1"/>
              <a:t>pwd</a:t>
            </a:r>
            <a:r>
              <a:rPr lang="pl-PL" dirty="0"/>
              <a:t>. Agnieszka Gapińska (drużynowa)</a:t>
            </a:r>
          </a:p>
          <a:p>
            <a:r>
              <a:rPr lang="pl-PL" dirty="0"/>
              <a:t>Wychowawca II: </a:t>
            </a:r>
            <a:r>
              <a:rPr lang="pl-PL" dirty="0" err="1"/>
              <a:t>pwd</a:t>
            </a:r>
            <a:r>
              <a:rPr lang="pl-PL" dirty="0"/>
              <a:t>. Natalia </a:t>
            </a:r>
            <a:r>
              <a:rPr lang="pl-PL" dirty="0" err="1"/>
              <a:t>Płachtij</a:t>
            </a:r>
            <a:r>
              <a:rPr lang="pl-PL" dirty="0"/>
              <a:t> (przyboczna) (przez ok. 2-3 dni będzie za druhnę Natalię zastępstwo, ale spokojnie, gwarantuję, że zuchy cały czas będą w dobrych rękach)</a:t>
            </a:r>
          </a:p>
          <a:p>
            <a:r>
              <a:rPr lang="pl-PL" dirty="0"/>
              <a:t>Pozostali członkowie kadry (nie są wychowawcami, ale będą brać taki sam udział w przygotowywaniu zajęć i będą wspierać wychowawców w sprawowaniu opieki nad zuchami):</a:t>
            </a:r>
          </a:p>
          <a:p>
            <a:pPr lvl="1"/>
            <a:r>
              <a:rPr lang="pl-PL" dirty="0" err="1"/>
              <a:t>Dh</a:t>
            </a:r>
            <a:r>
              <a:rPr lang="pl-PL" dirty="0"/>
              <a:t>. Barbara Sobańska (przyboczna)</a:t>
            </a:r>
          </a:p>
          <a:p>
            <a:pPr lvl="1"/>
            <a:r>
              <a:rPr lang="pl-PL" dirty="0" err="1"/>
              <a:t>Dh</a:t>
            </a:r>
            <a:r>
              <a:rPr lang="pl-PL" dirty="0"/>
              <a:t> Jan Niedziela (przyboczny)</a:t>
            </a:r>
          </a:p>
          <a:p>
            <a:pPr lvl="1"/>
            <a:r>
              <a:rPr lang="pl-PL" dirty="0" err="1"/>
              <a:t>Dh</a:t>
            </a:r>
            <a:r>
              <a:rPr lang="pl-PL" dirty="0"/>
              <a:t>. Aleksandra Wrońska (przyboczna)</a:t>
            </a:r>
          </a:p>
          <a:p>
            <a:pPr lvl="1"/>
            <a:r>
              <a:rPr lang="pl-PL" dirty="0" err="1"/>
              <a:t>Dh</a:t>
            </a:r>
            <a:r>
              <a:rPr lang="pl-PL" dirty="0"/>
              <a:t>. Marianna </a:t>
            </a:r>
            <a:r>
              <a:rPr lang="pl-PL" dirty="0" err="1"/>
              <a:t>Jachowska</a:t>
            </a:r>
            <a:r>
              <a:rPr lang="pl-PL" dirty="0"/>
              <a:t> (przyboczna)</a:t>
            </a:r>
          </a:p>
          <a:p>
            <a:endParaRPr lang="en-GB" dirty="0"/>
          </a:p>
        </p:txBody>
      </p:sp>
    </p:spTree>
    <p:extLst>
      <p:ext uri="{BB962C8B-B14F-4D97-AF65-F5344CB8AC3E}">
        <p14:creationId xmlns:p14="http://schemas.microsoft.com/office/powerpoint/2010/main" val="2146813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719AEC7-9EDF-438D-8A10-5CC8BF3A7B15}"/>
              </a:ext>
            </a:extLst>
          </p:cNvPr>
          <p:cNvSpPr>
            <a:spLocks noGrp="1"/>
          </p:cNvSpPr>
          <p:nvPr>
            <p:ph type="title"/>
          </p:nvPr>
        </p:nvSpPr>
        <p:spPr/>
        <p:txBody>
          <a:bodyPr/>
          <a:lstStyle/>
          <a:p>
            <a:r>
              <a:rPr lang="pl-PL" dirty="0"/>
              <a:t>Co trzeba zrobić, żeby pojechać na obóz?</a:t>
            </a:r>
            <a:endParaRPr lang="en-GB" dirty="0"/>
          </a:p>
        </p:txBody>
      </p:sp>
      <p:sp>
        <p:nvSpPr>
          <p:cNvPr id="3" name="Symbol zastępczy zawartości 2">
            <a:extLst>
              <a:ext uri="{FF2B5EF4-FFF2-40B4-BE49-F238E27FC236}">
                <a16:creationId xmlns:a16="http://schemas.microsoft.com/office/drawing/2014/main" id="{B660213B-B9AB-47F6-8706-F8FEC2F2A57B}"/>
              </a:ext>
            </a:extLst>
          </p:cNvPr>
          <p:cNvSpPr>
            <a:spLocks noGrp="1"/>
          </p:cNvSpPr>
          <p:nvPr>
            <p:ph idx="1"/>
          </p:nvPr>
        </p:nvSpPr>
        <p:spPr>
          <a:xfrm>
            <a:off x="842211" y="1978882"/>
            <a:ext cx="10688854" cy="4314622"/>
          </a:xfrm>
        </p:spPr>
        <p:txBody>
          <a:bodyPr>
            <a:normAutofit/>
          </a:bodyPr>
          <a:lstStyle/>
          <a:p>
            <a:pPr algn="just"/>
            <a:r>
              <a:rPr lang="pl-PL" sz="1800" b="1" dirty="0"/>
              <a:t>Być w systemie Ewidencji Tipi</a:t>
            </a:r>
            <a:r>
              <a:rPr lang="pl-PL" sz="1800" dirty="0"/>
              <a:t>, czyli bycie członkiem Związku Harcerstwa Polskiego (nowe osoby będę wpisywać jeszcze przed obozem i będę odzywać się z prośbą o informacje potrzebne, żeby wpisać zucha do systemu)</a:t>
            </a:r>
          </a:p>
          <a:p>
            <a:pPr algn="just"/>
            <a:r>
              <a:rPr lang="pl-PL" sz="1800" b="1" dirty="0"/>
              <a:t>Wyrażenie zgody na przynależność dziecka do ZHP </a:t>
            </a:r>
            <a:r>
              <a:rPr lang="pl-PL" sz="1800" dirty="0"/>
              <a:t>(również za pośrednictwem Tipi, będę instruować)</a:t>
            </a:r>
          </a:p>
          <a:p>
            <a:pPr algn="just"/>
            <a:r>
              <a:rPr lang="pl-PL" sz="1800" b="1" dirty="0"/>
              <a:t>Opłacenie składek członkowskich </a:t>
            </a:r>
            <a:r>
              <a:rPr lang="pl-PL" sz="1800" dirty="0"/>
              <a:t>– oprócz kosztów obozu, konieczne będzie także zapłacenie składek, oczywiście osoby które płaciły na bieżąco mają ten problem z głowy, ale jeśli ktoś ma jakieś zaległości, to trzeba je uregulować przed wyjazdem</a:t>
            </a:r>
          </a:p>
          <a:p>
            <a:pPr algn="just"/>
            <a:r>
              <a:rPr lang="pl-PL" sz="1800" dirty="0"/>
              <a:t>W terminie wypełnić zgłoszenie i dokonać płatności</a:t>
            </a:r>
            <a:endParaRPr lang="en-GB" dirty="0"/>
          </a:p>
        </p:txBody>
      </p:sp>
    </p:spTree>
    <p:extLst>
      <p:ext uri="{BB962C8B-B14F-4D97-AF65-F5344CB8AC3E}">
        <p14:creationId xmlns:p14="http://schemas.microsoft.com/office/powerpoint/2010/main" val="4204548907"/>
      </p:ext>
    </p:extLst>
  </p:cSld>
  <p:clrMapOvr>
    <a:masterClrMapping/>
  </p:clrMapOvr>
</p:sld>
</file>

<file path=ppt/theme/theme1.xml><?xml version="1.0" encoding="utf-8"?>
<a:theme xmlns:a="http://schemas.openxmlformats.org/drawingml/2006/main" name="Galeria">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TM10001114[[fn=Galeria]]</Template>
  <TotalTime>128</TotalTime>
  <Words>1634</Words>
  <Application>Microsoft Office PowerPoint</Application>
  <PresentationFormat>Panoramiczny</PresentationFormat>
  <Paragraphs>101</Paragraphs>
  <Slides>17</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17</vt:i4>
      </vt:variant>
    </vt:vector>
  </HeadingPairs>
  <TitlesOfParts>
    <vt:vector size="20" baseType="lpstr">
      <vt:lpstr>Arial</vt:lpstr>
      <vt:lpstr>Palatino Linotype</vt:lpstr>
      <vt:lpstr>Galeria</vt:lpstr>
      <vt:lpstr>89 JGZ Wesołe Krasnale</vt:lpstr>
      <vt:lpstr>Kiedy?</vt:lpstr>
      <vt:lpstr>Gdzie?</vt:lpstr>
      <vt:lpstr>Koszt</vt:lpstr>
      <vt:lpstr>Warunki</vt:lpstr>
      <vt:lpstr>Warunki – ciąg dalszy</vt:lpstr>
      <vt:lpstr>Kontakt z dziećmi podczas obozu</vt:lpstr>
      <vt:lpstr>Kadra</vt:lpstr>
      <vt:lpstr>Co trzeba zrobić, żeby pojechać na obóz?</vt:lpstr>
      <vt:lpstr>Co będziemy robić?</vt:lpstr>
      <vt:lpstr>Tematyka – NIESPODZIANKA!</vt:lpstr>
      <vt:lpstr>Strój obozowy – ciąg dalszy</vt:lpstr>
      <vt:lpstr>Co zuch musi mieć ze sobą?</vt:lpstr>
      <vt:lpstr>Zgłoszenia</vt:lpstr>
      <vt:lpstr>Terminy:</vt:lpstr>
      <vt:lpstr>Nowe zuchy</vt:lpstr>
      <vt:lpstr>Pytania?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89 JGZ Wesołe Krasnale</dc:title>
  <dc:creator>Agnieszka Gapińska</dc:creator>
  <cp:lastModifiedBy>Agnieszka Gapinska</cp:lastModifiedBy>
  <cp:revision>15</cp:revision>
  <dcterms:created xsi:type="dcterms:W3CDTF">2021-03-22T15:41:32Z</dcterms:created>
  <dcterms:modified xsi:type="dcterms:W3CDTF">2022-05-17T14:20:17Z</dcterms:modified>
</cp:coreProperties>
</file>